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111.jpeg" ContentType="image/jpe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4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6" name="Picture 16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7" name="suit_mk3/6" descr=""/>
          <p:cNvPicPr/>
          <p:nvPr/>
        </p:nvPicPr>
        <p:blipFill>
          <a:blip r:embed="rId10"/>
          <a:srcRect l="20575" t="13333" r="25209" b="32286"/>
          <a:stretch/>
        </p:blipFill>
        <p:spPr>
          <a:xfrm>
            <a:off x="2508120" y="914400"/>
            <a:ext cx="6609240" cy="3728160"/>
          </a:xfrm>
          <a:prstGeom prst="rect">
            <a:avLst/>
          </a:prstGeom>
          <a:ln>
            <a:noFill/>
          </a:ln>
        </p:spPr>
      </p:pic>
      <p:pic>
        <p:nvPicPr>
          <p:cNvPr id="8" name="suit_hulkbuster" descr=""/>
          <p:cNvPicPr/>
          <p:nvPr/>
        </p:nvPicPr>
        <p:blipFill>
          <a:blip r:embed="rId11"/>
          <a:srcRect l="30083" t="5900" r="35209" b="28219"/>
          <a:stretch/>
        </p:blipFill>
        <p:spPr>
          <a:xfrm>
            <a:off x="3667680" y="404280"/>
            <a:ext cx="4230720" cy="4517280"/>
          </a:xfrm>
          <a:prstGeom prst="rect">
            <a:avLst/>
          </a:prstGeom>
          <a:ln>
            <a:noFill/>
          </a:ln>
        </p:spPr>
      </p:pic>
      <p:pic>
        <p:nvPicPr>
          <p:cNvPr id="9" name="Bar_red" descr=""/>
          <p:cNvPicPr/>
          <p:nvPr/>
        </p:nvPicPr>
        <p:blipFill>
          <a:blip r:embed="rId12"/>
          <a:srcRect l="0" t="31572" r="0" b="27716"/>
          <a:stretch/>
        </p:blipFill>
        <p:spPr>
          <a:xfrm>
            <a:off x="-382320" y="3251160"/>
            <a:ext cx="12224160" cy="2791080"/>
          </a:xfrm>
          <a:prstGeom prst="rect">
            <a:avLst/>
          </a:prstGeom>
          <a:ln>
            <a:noFill/>
          </a:ln>
        </p:spPr>
      </p:pic>
      <p:pic>
        <p:nvPicPr>
          <p:cNvPr id="10" name="Bar_gold" descr=""/>
          <p:cNvPicPr/>
          <p:nvPr/>
        </p:nvPicPr>
        <p:blipFill>
          <a:blip r:embed="rId13"/>
          <a:srcRect l="70417" t="0" r="0" b="0"/>
          <a:stretch/>
        </p:blipFill>
        <p:spPr>
          <a:xfrm>
            <a:off x="8585280" y="-360"/>
            <a:ext cx="3605760" cy="6857280"/>
          </a:xfrm>
          <a:prstGeom prst="rect">
            <a:avLst/>
          </a:prstGeom>
          <a:ln>
            <a:noFill/>
          </a:ln>
        </p:spPr>
      </p:pic>
      <p:pic>
        <p:nvPicPr>
          <p:cNvPr id="11" name="Arc" descr=""/>
          <p:cNvPicPr/>
          <p:nvPr/>
        </p:nvPicPr>
        <p:blipFill>
          <a:blip r:embed="rId14"/>
          <a:stretch/>
        </p:blipFill>
        <p:spPr>
          <a:xfrm>
            <a:off x="4646520" y="140004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2" name="Arc_glow" descr=""/>
          <p:cNvPicPr/>
          <p:nvPr/>
        </p:nvPicPr>
        <p:blipFill>
          <a:blip r:embed="rId15"/>
          <a:stretch/>
        </p:blipFill>
        <p:spPr>
          <a:xfrm>
            <a:off x="4646520" y="140004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3" name="Arc_glow_1_Animated" descr=""/>
          <p:cNvPicPr/>
          <p:nvPr/>
        </p:nvPicPr>
        <p:blipFill>
          <a:blip r:embed="rId16"/>
          <a:stretch/>
        </p:blipFill>
        <p:spPr>
          <a:xfrm>
            <a:off x="4646520" y="139968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" name="Arc_spin" descr=""/>
          <p:cNvPicPr/>
          <p:nvPr/>
        </p:nvPicPr>
        <p:blipFill>
          <a:blip r:embed="rId17"/>
          <a:stretch/>
        </p:blipFill>
        <p:spPr>
          <a:xfrm>
            <a:off x="10115640" y="4172040"/>
            <a:ext cx="1270440" cy="1271520"/>
          </a:xfrm>
          <a:prstGeom prst="rect">
            <a:avLst/>
          </a:prstGeom>
          <a:ln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2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3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4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5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6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57" name="Picture 5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8" name="Picture 8" descr=""/>
          <p:cNvPicPr/>
          <p:nvPr/>
        </p:nvPicPr>
        <p:blipFill>
          <a:blip r:embed="rId10"/>
          <a:stretch/>
        </p:blipFill>
        <p:spPr>
          <a:xfrm>
            <a:off x="0" y="0"/>
            <a:ext cx="12191040" cy="467280"/>
          </a:xfrm>
          <a:prstGeom prst="rect">
            <a:avLst/>
          </a:prstGeom>
          <a:ln>
            <a:noFill/>
          </a:ln>
        </p:spPr>
      </p:pic>
      <p:pic>
        <p:nvPicPr>
          <p:cNvPr id="59" name="Picture 6" descr=""/>
          <p:cNvPicPr/>
          <p:nvPr/>
        </p:nvPicPr>
        <p:blipFill>
          <a:blip r:embed="rId1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60" name="Picture 7" descr=""/>
          <p:cNvPicPr/>
          <p:nvPr/>
        </p:nvPicPr>
        <p:blipFill>
          <a:blip r:embed="rId12"/>
          <a:stretch/>
        </p:blipFill>
        <p:spPr>
          <a:xfrm>
            <a:off x="0" y="0"/>
            <a:ext cx="478440" cy="4481640"/>
          </a:xfrm>
          <a:prstGeom prst="rect">
            <a:avLst/>
          </a:prstGeom>
          <a:ln>
            <a:noFill/>
          </a:ln>
        </p:spPr>
      </p:pic>
      <p:pic>
        <p:nvPicPr>
          <p:cNvPr id="61" name="Picture 9" descr=""/>
          <p:cNvPicPr/>
          <p:nvPr/>
        </p:nvPicPr>
        <p:blipFill>
          <a:blip r:embed="rId13"/>
          <a:stretch/>
        </p:blipFill>
        <p:spPr>
          <a:xfrm>
            <a:off x="11730960" y="0"/>
            <a:ext cx="459720" cy="3477960"/>
          </a:xfrm>
          <a:prstGeom prst="rect">
            <a:avLst/>
          </a:prstGeom>
          <a:ln>
            <a:noFill/>
          </a:ln>
        </p:spPr>
      </p:pic>
      <p:pic>
        <p:nvPicPr>
          <p:cNvPr id="62" name="Picture 10" descr=""/>
          <p:cNvPicPr/>
          <p:nvPr/>
        </p:nvPicPr>
        <p:blipFill>
          <a:blip r:embed="rId14"/>
          <a:stretch/>
        </p:blipFill>
        <p:spPr>
          <a:xfrm>
            <a:off x="479520" y="1193040"/>
            <a:ext cx="11562840" cy="255240"/>
          </a:xfrm>
          <a:prstGeom prst="rect">
            <a:avLst/>
          </a:prstGeom>
          <a:ln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0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1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2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3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4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2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3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4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5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6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147" name="Picture 4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5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6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7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8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9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27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28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29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0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1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232" name="Picture 7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3" name="Bar_gold" descr=""/>
          <p:cNvPicPr/>
          <p:nvPr/>
        </p:nvPicPr>
        <p:blipFill>
          <a:blip r:embed="rId10"/>
          <a:srcRect l="69685" t="0" r="0" b="0"/>
          <a:stretch/>
        </p:blipFill>
        <p:spPr>
          <a:xfrm>
            <a:off x="8496360" y="0"/>
            <a:ext cx="3694680" cy="6856920"/>
          </a:xfrm>
          <a:prstGeom prst="rect">
            <a:avLst/>
          </a:prstGeom>
          <a:ln>
            <a:noFill/>
          </a:ln>
        </p:spPr>
      </p:pic>
      <p:pic>
        <p:nvPicPr>
          <p:cNvPr id="234" name="Redbar" descr=""/>
          <p:cNvPicPr/>
          <p:nvPr/>
        </p:nvPicPr>
        <p:blipFill>
          <a:blip r:embed="rId11"/>
          <a:srcRect l="4909" t="12962" r="0" b="48516"/>
          <a:stretch/>
        </p:blipFill>
        <p:spPr>
          <a:xfrm>
            <a:off x="598680" y="888840"/>
            <a:ext cx="11592360" cy="2640600"/>
          </a:xfrm>
          <a:prstGeom prst="rect">
            <a:avLst/>
          </a:prstGeom>
          <a:ln>
            <a:noFill/>
          </a:ln>
        </p:spPr>
      </p:pic>
      <p:pic>
        <p:nvPicPr>
          <p:cNvPr id="235" name="Content BG" descr=""/>
          <p:cNvPicPr/>
          <p:nvPr/>
        </p:nvPicPr>
        <p:blipFill>
          <a:blip r:embed="rId1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6" name="Arc" descr=""/>
          <p:cNvPicPr/>
          <p:nvPr/>
        </p:nvPicPr>
        <p:blipFill>
          <a:blip r:embed="rId13"/>
          <a:stretch/>
        </p:blipFill>
        <p:spPr>
          <a:xfrm>
            <a:off x="5605560" y="-93060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7" name="Arc_glow" descr=""/>
          <p:cNvPicPr/>
          <p:nvPr/>
        </p:nvPicPr>
        <p:blipFill>
          <a:blip r:embed="rId14"/>
          <a:stretch/>
        </p:blipFill>
        <p:spPr>
          <a:xfrm>
            <a:off x="5605560" y="-93060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8" name="Arc_glow_1_Animated" descr=""/>
          <p:cNvPicPr/>
          <p:nvPr/>
        </p:nvPicPr>
        <p:blipFill>
          <a:blip r:embed="rId15"/>
          <a:stretch/>
        </p:blipFill>
        <p:spPr>
          <a:xfrm>
            <a:off x="5605560" y="-93060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9" name="Arc_spin" descr=""/>
          <p:cNvPicPr/>
          <p:nvPr/>
        </p:nvPicPr>
        <p:blipFill>
          <a:blip r:embed="rId16"/>
          <a:stretch/>
        </p:blipFill>
        <p:spPr>
          <a:xfrm>
            <a:off x="11074680" y="1841760"/>
            <a:ext cx="1270440" cy="1271520"/>
          </a:xfrm>
          <a:prstGeom prst="rect">
            <a:avLst/>
          </a:prstGeom>
          <a:ln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77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78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79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80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81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282" name="Picture 4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0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1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2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3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4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325" name="Picture 4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6" name="suit_mk3/6" descr=""/>
          <p:cNvPicPr/>
          <p:nvPr/>
        </p:nvPicPr>
        <p:blipFill>
          <a:blip r:embed="rId1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7" name="suit_hulkbuster" descr=""/>
          <p:cNvPicPr/>
          <p:nvPr/>
        </p:nvPicPr>
        <p:blipFill>
          <a:blip r:embed="rId1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2101680" y="3845880"/>
            <a:ext cx="768312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Thank You!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jpeg"/><Relationship Id="rId12" Type="http://schemas.openxmlformats.org/officeDocument/2006/relationships/image" Target="../media/image112.png"/><Relationship Id="rId1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3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slideLayout" Target="../slideLayouts/slideLayout4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4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6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159200" y="3840480"/>
            <a:ext cx="8239680" cy="15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r>
              <a:rPr b="0" lang="en-US" sz="5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SH Movies success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implies + TV Series 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777240" y="5551560"/>
            <a:ext cx="8484480" cy="9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Metis SF Spring 2018 – Project Luther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Filippo Medri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med" advTm="6000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05" name="Table 2"/>
          <p:cNvGraphicFramePr/>
          <p:nvPr/>
        </p:nvGraphicFramePr>
        <p:xfrm>
          <a:off x="1675440" y="396360"/>
          <a:ext cx="8907480" cy="6084360"/>
        </p:xfrm>
        <a:graphic>
          <a:graphicData uri="http://schemas.openxmlformats.org/drawingml/2006/table">
            <a:tbl>
              <a:tblPr/>
              <a:tblGrid>
                <a:gridCol w="1410120"/>
                <a:gridCol w="1146600"/>
                <a:gridCol w="969840"/>
                <a:gridCol w="881280"/>
                <a:gridCol w="881280"/>
                <a:gridCol w="1499040"/>
                <a:gridCol w="2119680"/>
              </a:tblGrid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coef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std err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P&gt;|t|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[0.025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0.975]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Intercept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56.5337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22.961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2.462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0.015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11.246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101.822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-5.0685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13.506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-0.375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0.708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-31.707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21.570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0.1373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0.044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3.124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0.051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0.224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X1:X5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-0.0981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0.069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-1.413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0.159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-0.235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0.039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-0.0139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-2.759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-0.024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-0.004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X4:X5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1.098e-05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8.4e-06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0.193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-5.58e-06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2.75e-05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-7.68e-05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5.46e-05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-1.406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0.161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3.1e-05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-0.3746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0.319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-1.173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0.242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-1.005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0.255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X2:X3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1.243e-06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7.14e-07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1.742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0.083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-1.65e-07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2.65e-06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-2.493e-08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8.84e-08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-0.282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0.778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-1.99e-07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1.49e-07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-1.455e-07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4.02e-08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-3.620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-2.25e-07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-6.62e-08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6.082e-08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1.49e-08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4.094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3.15e-08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9.01e-08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ransition spd="med" advTm="6000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07" name="Table 2"/>
          <p:cNvGraphicFramePr/>
          <p:nvPr/>
        </p:nvGraphicFramePr>
        <p:xfrm>
          <a:off x="554760" y="381600"/>
          <a:ext cx="11149200" cy="5196600"/>
        </p:xfrm>
        <a:graphic>
          <a:graphicData uri="http://schemas.openxmlformats.org/drawingml/2006/table">
            <a:tbl>
              <a:tblPr/>
              <a:tblGrid>
                <a:gridCol w="2247480"/>
                <a:gridCol w="2086200"/>
                <a:gridCol w="3641760"/>
                <a:gridCol w="3174120"/>
              </a:tblGrid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Dep. Variable: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R-squared: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0.472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OLS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Adj. R-squared: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0.441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Method: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Least Squares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F-statistic: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15.58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Date: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Thu, 26 Apr 2018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Prob (F-statistic):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1.62e-21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Time: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11:07:39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Log-Likelihood: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-823.99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6184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No. Observations: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AIC: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1672.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184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Df Residuals: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192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BIC: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1712.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Df Model: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Covariance Type: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nonrobust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ransition spd="med" advTm="6000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43080" y="1562040"/>
            <a:ext cx="11695680" cy="460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IMPORTANT NOTE – do not edit this slide, builds content art elements before going to next content slide.  Should go between title/section title slides and content slides.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0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333440" y="109800"/>
            <a:ext cx="10598760" cy="11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85000"/>
              </a:lnSpc>
            </a:pPr>
            <a:r>
              <a:rPr b="0" lang="en-US" sz="4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Problem Statement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343080" y="1305720"/>
            <a:ext cx="6615000" cy="49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1"/>
              </a:buBlip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1" lang="en-US" sz="22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 the success of Super Hero Movies affects the number of Super Hero TV Series of the next year? ”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2"/>
              </a:buBlip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Scraped data from 2501 Titles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Blip>
                <a:blip r:embed="rId3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Source: www.IMDB.com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Blip>
                <a:blip r:embed="rId4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(“The Green Archer - 1920”)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Blip>
                <a:blip r:embed="rId5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(“Defenders of the Gao – 2020”)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Blip>
                <a:blip r:embed="rId6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7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Created 2 Different Dataset: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Blip>
                <a:blip r:embed="rId8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Movies ← For feature extraction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Blip>
                <a:blip r:embed="rId9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TV Series ← For response variable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10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Picture 3" descr=""/>
          <p:cNvPicPr/>
          <p:nvPr/>
        </p:nvPicPr>
        <p:blipFill>
          <a:blip r:embed="rId11"/>
          <a:stretch/>
        </p:blipFill>
        <p:spPr>
          <a:xfrm>
            <a:off x="7238880" y="1562040"/>
            <a:ext cx="3701520" cy="2388240"/>
          </a:xfrm>
          <a:prstGeom prst="rect">
            <a:avLst/>
          </a:prstGeom>
          <a:ln w="19080">
            <a:solidFill>
              <a:srgbClr val="a10000"/>
            </a:solidFill>
            <a:round/>
          </a:ln>
        </p:spPr>
      </p:pic>
      <p:pic>
        <p:nvPicPr>
          <p:cNvPr id="371" name="Picture 2" descr=""/>
          <p:cNvPicPr/>
          <p:nvPr/>
        </p:nvPicPr>
        <p:blipFill>
          <a:blip r:embed="rId12"/>
          <a:stretch/>
        </p:blipFill>
        <p:spPr>
          <a:xfrm>
            <a:off x="7238880" y="4255920"/>
            <a:ext cx="3701520" cy="2081880"/>
          </a:xfrm>
          <a:prstGeom prst="rect">
            <a:avLst/>
          </a:prstGeom>
          <a:ln w="19080">
            <a:solidFill>
              <a:srgbClr val="a10000"/>
            </a:solidFill>
            <a:round/>
          </a:ln>
        </p:spPr>
      </p:pic>
    </p:spTree>
  </p:cSld>
  <p:transition spd="med" advTm="6000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333440" y="123120"/>
            <a:ext cx="10704960" cy="11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85000"/>
              </a:lnSpc>
            </a:pPr>
            <a:r>
              <a:rPr b="0" lang="en-US" sz="4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Features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43080" y="1563840"/>
            <a:ext cx="5450040" cy="822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343080" y="2451600"/>
            <a:ext cx="5450040" cy="368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Blip>
                <a:blip r:embed="rId2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IMDB Score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3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IMDB users rating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4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Metascore from Metacritics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5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 of reviews from users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6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 of reviews from critics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7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Opening WE gross ( USA)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8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Gross (USA)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9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Gross (world wide)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6374520" y="1563840"/>
            <a:ext cx="5664240" cy="8229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Tv Series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5"/>
          <p:cNvSpPr/>
          <p:nvPr/>
        </p:nvSpPr>
        <p:spPr>
          <a:xfrm>
            <a:off x="6374520" y="2451600"/>
            <a:ext cx="5664240" cy="368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00000"/>
              </a:lnSpc>
              <a:buBlip>
                <a:blip r:embed="rId11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TV Series per year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6"/>
          <p:cNvSpPr/>
          <p:nvPr/>
        </p:nvSpPr>
        <p:spPr>
          <a:xfrm>
            <a:off x="6400800" y="3291480"/>
            <a:ext cx="5450040" cy="8229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 Dataset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7"/>
          <p:cNvSpPr/>
          <p:nvPr/>
        </p:nvSpPr>
        <p:spPr>
          <a:xfrm>
            <a:off x="6374520" y="4206240"/>
            <a:ext cx="5664240" cy="17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00000"/>
              </a:lnSpc>
              <a:buBlip>
                <a:blip r:embed="rId13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204 Entries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14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1978 to 2018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TextShape 2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Model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8229600" y="668520"/>
            <a:ext cx="3757680" cy="88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688fb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688fb0"/>
              </a:buClr>
              <a:buFont typeface="Wingdings" charset="2"/>
              <a:buChar char=""/>
            </a:pPr>
            <a:r>
              <a:rPr b="1" lang="en-US" sz="26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688fb0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Important Variables: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Metascore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 Reviews (User)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N.Reviews (Critic)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Gross (USA)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Gross (WW)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Score combined with N.reviews - Crit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rating combined with Metascore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N.reviews-users combined N.reviews Critic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688fb0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Opening WE disappear 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432000" y="1277640"/>
            <a:ext cx="7655040" cy="5031720"/>
          </a:xfrm>
          <a:prstGeom prst="rect">
            <a:avLst/>
          </a:prstGeom>
          <a:ln>
            <a:noFill/>
          </a:ln>
        </p:spPr>
      </p:pic>
    </p:spTree>
  </p:cSld>
  <p:transition spd="med" advTm="6000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TextShape 2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Model - Results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609120" y="1545120"/>
            <a:ext cx="6888960" cy="4096080"/>
          </a:xfrm>
          <a:prstGeom prst="rect">
            <a:avLst/>
          </a:prstGeom>
          <a:ln>
            <a:noFill/>
          </a:ln>
        </p:spPr>
      </p:pic>
      <p:sp>
        <p:nvSpPr>
          <p:cNvPr id="386" name="TextShape 3"/>
          <p:cNvSpPr txBox="1"/>
          <p:nvPr/>
        </p:nvSpPr>
        <p:spPr>
          <a:xfrm>
            <a:off x="7955280" y="1604520"/>
            <a:ext cx="36309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Preliminary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Adjusted R</a:t>
            </a:r>
            <a:r>
              <a:rPr b="0" lang="en-US" sz="3600" spc="-1" strike="noStrike" baseline="3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~ 0.4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Train/Test Split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Adjusted R</a:t>
            </a:r>
            <a:r>
              <a:rPr b="0" lang="en-US" sz="3600" spc="-1" strike="noStrike" baseline="3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~ 0.5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shows Heteroscedasticity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TextShape 2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we improve by transform response?</a:t>
            </a:r>
            <a:endParaRPr b="0" lang="en-US" sz="44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798840" y="1604160"/>
            <a:ext cx="3154320" cy="189684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2"/>
          <a:stretch/>
        </p:blipFill>
        <p:spPr>
          <a:xfrm>
            <a:off x="4517280" y="1604160"/>
            <a:ext cx="3137760" cy="1896840"/>
          </a:xfrm>
          <a:prstGeom prst="rect">
            <a:avLst/>
          </a:prstGeom>
          <a:ln>
            <a:noFill/>
          </a:ln>
        </p:spPr>
      </p:pic>
      <p:pic>
        <p:nvPicPr>
          <p:cNvPr id="391" name="" descr=""/>
          <p:cNvPicPr/>
          <p:nvPr/>
        </p:nvPicPr>
        <p:blipFill>
          <a:blip r:embed="rId3"/>
          <a:stretch/>
        </p:blipFill>
        <p:spPr>
          <a:xfrm>
            <a:off x="8201520" y="1604160"/>
            <a:ext cx="3189600" cy="189684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4"/>
          <a:stretch/>
        </p:blipFill>
        <p:spPr>
          <a:xfrm>
            <a:off x="8219160" y="3681720"/>
            <a:ext cx="3154320" cy="189684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5"/>
          <a:stretch/>
        </p:blipFill>
        <p:spPr>
          <a:xfrm>
            <a:off x="4509000" y="3681720"/>
            <a:ext cx="3154320" cy="189684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6"/>
          <a:stretch/>
        </p:blipFill>
        <p:spPr>
          <a:xfrm>
            <a:off x="798840" y="3681720"/>
            <a:ext cx="3154320" cy="1896840"/>
          </a:xfrm>
          <a:prstGeom prst="rect">
            <a:avLst/>
          </a:prstGeom>
          <a:ln>
            <a:noFill/>
          </a:ln>
        </p:spPr>
      </p:pic>
      <p:sp>
        <p:nvSpPr>
          <p:cNvPr id="395" name="TextShape 3"/>
          <p:cNvSpPr txBox="1"/>
          <p:nvPr/>
        </p:nvSpPr>
        <p:spPr>
          <a:xfrm>
            <a:off x="609840" y="56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Shapiro says NO!</a:t>
            </a:r>
            <a:endParaRPr b="0" lang="en-US" sz="44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TextShape 2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Regularization</a:t>
            </a:r>
            <a:endParaRPr b="0" lang="en-US" sz="44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5497920" cy="5486400"/>
          </a:xfrm>
          <a:prstGeom prst="rect">
            <a:avLst/>
          </a:prstGeom>
          <a:ln>
            <a:noFill/>
          </a:ln>
        </p:spPr>
      </p:pic>
      <p:sp>
        <p:nvSpPr>
          <p:cNvPr id="399" name="TextShape 3"/>
          <p:cNvSpPr txBox="1"/>
          <p:nvPr/>
        </p:nvSpPr>
        <p:spPr>
          <a:xfrm>
            <a:off x="6217920" y="25603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Lasso regularization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Lambda 0.01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model is promising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 of features not captured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061280" y="1382760"/>
            <a:ext cx="9341640" cy="17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Next →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215360" y="3112200"/>
            <a:ext cx="10235880" cy="14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914400" y="3291840"/>
            <a:ext cx="5354280" cy="3236040"/>
          </a:xfrm>
          <a:prstGeom prst="rect">
            <a:avLst/>
          </a:prstGeom>
          <a:ln>
            <a:noFill/>
          </a:ln>
        </p:spPr>
      </p:pic>
      <p:sp>
        <p:nvSpPr>
          <p:cNvPr id="403" name="TextShape 3"/>
          <p:cNvSpPr txBox="1"/>
          <p:nvPr/>
        </p:nvSpPr>
        <p:spPr>
          <a:xfrm>
            <a:off x="6492240" y="3383280"/>
            <a:ext cx="5354280" cy="320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 not even bimodal…</a:t>
            </a:r>
            <a:endParaRPr b="0" lang="en-US" sz="32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features !</a:t>
            </a:r>
            <a:endParaRPr b="0" lang="en-US" sz="32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a model </a:t>
            </a:r>
            <a:endParaRPr b="0" lang="en-US" sz="32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linear</a:t>
            </a:r>
            <a:endParaRPr b="0" lang="en-US" sz="32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2016-06-11T07:05:27Z</dcterms:created>
  <dc:creator>josh.d.clarke@gmail.com</dc:creator>
  <dc:description>By Josh D. Clarke
https://www.behance.net/jdclarke</dc:description>
  <dc:language>en-US</dc:language>
  <cp:lastModifiedBy/>
  <dcterms:modified xsi:type="dcterms:W3CDTF">2018-04-26T23:04:51Z</dcterms:modified>
  <cp:revision>48</cp:revision>
  <dc:subject/>
  <dc:title>IRON MAN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